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4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9" r:id="rId13"/>
    <p:sldId id="266" r:id="rId14"/>
    <p:sldId id="267" r:id="rId15"/>
    <p:sldId id="268" r:id="rId16"/>
    <p:sldId id="270" r:id="rId17"/>
    <p:sldId id="271" r:id="rId18"/>
    <p:sldId id="272" r:id="rId19"/>
    <p:sldId id="273" r:id="rId20"/>
  </p:sldIdLst>
  <p:sldSz cx="9144000" cy="6858000" type="screen4x3"/>
  <p:notesSz cx="6761163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59D47-D913-4300-A3BD-66BDC3F49EC2}" type="datetimeFigureOut">
              <a:rPr lang="ru-RU" smtClean="0"/>
              <a:t>31.03.2021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C1A53-8A02-4FF4-9380-36AD3B6305FB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59D47-D913-4300-A3BD-66BDC3F49EC2}" type="datetimeFigureOut">
              <a:rPr lang="ru-RU" smtClean="0"/>
              <a:t>31.03.2021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C1A53-8A02-4FF4-9380-36AD3B6305F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59D47-D913-4300-A3BD-66BDC3F49EC2}" type="datetimeFigureOut">
              <a:rPr lang="ru-RU" smtClean="0"/>
              <a:t>31.03.2021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C1A53-8A02-4FF4-9380-36AD3B6305F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59D47-D913-4300-A3BD-66BDC3F49EC2}" type="datetimeFigureOut">
              <a:rPr lang="ru-RU" smtClean="0"/>
              <a:t>31.03.2021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C1A53-8A02-4FF4-9380-36AD3B6305F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59D47-D913-4300-A3BD-66BDC3F49EC2}" type="datetimeFigureOut">
              <a:rPr lang="ru-RU" smtClean="0"/>
              <a:t>31.03.2021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C1A53-8A02-4FF4-9380-36AD3B6305FB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59D47-D913-4300-A3BD-66BDC3F49EC2}" type="datetimeFigureOut">
              <a:rPr lang="ru-RU" smtClean="0"/>
              <a:t>31.03.2021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C1A53-8A02-4FF4-9380-36AD3B6305F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59D47-D913-4300-A3BD-66BDC3F49EC2}" type="datetimeFigureOut">
              <a:rPr lang="ru-RU" smtClean="0"/>
              <a:t>31.03.2021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C1A53-8A02-4FF4-9380-36AD3B6305FB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59D47-D913-4300-A3BD-66BDC3F49EC2}" type="datetimeFigureOut">
              <a:rPr lang="ru-RU" smtClean="0"/>
              <a:t>31.03.2021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C1A53-8A02-4FF4-9380-36AD3B6305F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59D47-D913-4300-A3BD-66BDC3F49EC2}" type="datetimeFigureOut">
              <a:rPr lang="ru-RU" smtClean="0"/>
              <a:t>31.03.2021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C1A53-8A02-4FF4-9380-36AD3B6305F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59D47-D913-4300-A3BD-66BDC3F49EC2}" type="datetimeFigureOut">
              <a:rPr lang="ru-RU" smtClean="0"/>
              <a:t>31.03.2021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C1A53-8A02-4FF4-9380-36AD3B6305FB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59D47-D913-4300-A3BD-66BDC3F49EC2}" type="datetimeFigureOut">
              <a:rPr lang="ru-RU" smtClean="0"/>
              <a:t>31.03.2021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C1A53-8A02-4FF4-9380-36AD3B6305F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10B59D47-D913-4300-A3BD-66BDC3F49EC2}" type="datetimeFigureOut">
              <a:rPr lang="ru-RU" smtClean="0"/>
              <a:t>31.03.2021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1AFC1A53-8A02-4FF4-9380-36AD3B6305FB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s://yadi.sk/i/DWLXFFF4pNMFzw" TargetMode="External"/><Relationship Id="rId3" Type="http://schemas.openxmlformats.org/officeDocument/2006/relationships/hyperlink" Target="https://zen.yandex.ru/media/sobaka_drug_cheloveka/7-sobakgeroev-velikoi-otechestvennoi-voiny-5cd461df5631d800b3134fa1" TargetMode="External"/><Relationship Id="rId7" Type="http://schemas.openxmlformats.org/officeDocument/2006/relationships/hyperlink" Target="https://zen.yandex.ru/id/5bf59b8fc366e400a98d22c5" TargetMode="External"/><Relationship Id="rId2" Type="http://schemas.openxmlformats.org/officeDocument/2006/relationships/hyperlink" Target="https://zen.yandex.ru/media/id/5c1ef36477a2d900aaf1cad1/istoriia-sobaki-spasshei-v-blokadu-16-chelovekpravdivaia-istoriia-do-slez-5e36f3aa69772e0fcc73835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yadi.sk/i/pjVh0G_nTIpP_g" TargetMode="External"/><Relationship Id="rId5" Type="http://schemas.openxmlformats.org/officeDocument/2006/relationships/hyperlink" Target="https://yadi.sk/i/jXIGDQBajsdVaA" TargetMode="External"/><Relationship Id="rId4" Type="http://schemas.openxmlformats.org/officeDocument/2006/relationships/hyperlink" Target="http://ysia.ru/7-sobak-geroev-velikoj-otechestvennoj-vojny/" TargetMode="External"/><Relationship Id="rId9" Type="http://schemas.openxmlformats.org/officeDocument/2006/relationships/hyperlink" Target="https://yadi.sk/i/qRSZ8-F-CmS-EA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2996952"/>
            <a:ext cx="7543800" cy="1524000"/>
          </a:xfrm>
        </p:spPr>
        <p:txBody>
          <a:bodyPr/>
          <a:lstStyle/>
          <a:p>
            <a:pPr algn="ctr"/>
            <a:r>
              <a:rPr lang="ru-RU" sz="4800" dirty="0" smtClean="0"/>
              <a:t>7 героев- собак  ВОВ И ТРЕЗОРКА</a:t>
            </a:r>
            <a:endParaRPr lang="ru-RU" sz="4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Выполнила ученица </a:t>
            </a:r>
            <a:r>
              <a:rPr lang="ru-RU" dirty="0"/>
              <a:t> </a:t>
            </a:r>
            <a:r>
              <a:rPr lang="ru-RU" dirty="0" smtClean="0"/>
              <a:t>8 </a:t>
            </a:r>
            <a:r>
              <a:rPr lang="ru-RU" dirty="0" smtClean="0"/>
              <a:t>Б </a:t>
            </a:r>
            <a:r>
              <a:rPr lang="ru-RU" dirty="0" smtClean="0"/>
              <a:t>класса МБОУ СОШ № 14</a:t>
            </a:r>
          </a:p>
          <a:p>
            <a:r>
              <a:rPr lang="ru-RU" dirty="0" err="1" smtClean="0"/>
              <a:t>Столярова</a:t>
            </a:r>
            <a:r>
              <a:rPr lang="ru-RU" dirty="0" smtClean="0"/>
              <a:t> Анастасия</a:t>
            </a:r>
          </a:p>
          <a:p>
            <a:r>
              <a:rPr lang="ru-RU" dirty="0" smtClean="0"/>
              <a:t>Классный руководитель </a:t>
            </a:r>
            <a:r>
              <a:rPr lang="ru-RU" dirty="0" err="1" smtClean="0"/>
              <a:t>Громакова</a:t>
            </a:r>
            <a:r>
              <a:rPr lang="ru-RU" dirty="0" smtClean="0"/>
              <a:t> Татьяна Ивановна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88640"/>
            <a:ext cx="6192688" cy="295232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20151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77072"/>
            <a:ext cx="3089920" cy="1600200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/>
              <a:t>4. Разведчик Джек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2000" y="685800"/>
            <a:ext cx="7543800" cy="2815208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rgbClr val="222222"/>
                </a:solidFill>
                <a:latin typeface="Roboto"/>
                <a:ea typeface="Times New Roman"/>
                <a:cs typeface="Times New Roman"/>
              </a:rPr>
              <a:t>Благодаря этому псу нашим солдатам удалось взять в плен около 20 вражеских военнослужащих, среди которых был и офицер из неприступной крепости </a:t>
            </a:r>
            <a:r>
              <a:rPr lang="ru-RU" dirty="0" err="1">
                <a:solidFill>
                  <a:srgbClr val="222222"/>
                </a:solidFill>
                <a:latin typeface="Roboto"/>
                <a:ea typeface="Times New Roman"/>
                <a:cs typeface="Times New Roman"/>
              </a:rPr>
              <a:t>Глогау</a:t>
            </a:r>
            <a:r>
              <a:rPr lang="ru-RU" dirty="0">
                <a:solidFill>
                  <a:srgbClr val="222222"/>
                </a:solidFill>
                <a:latin typeface="Roboto"/>
                <a:ea typeface="Times New Roman"/>
                <a:cs typeface="Times New Roman"/>
              </a:rPr>
              <a:t>. Проникнуть в хорошо охраняемую крепость и уйти из нее с пленным, разведчик </a:t>
            </a:r>
            <a:r>
              <a:rPr lang="ru-RU" dirty="0" err="1">
                <a:solidFill>
                  <a:srgbClr val="222222"/>
                </a:solidFill>
                <a:latin typeface="Roboto"/>
                <a:ea typeface="Times New Roman"/>
                <a:cs typeface="Times New Roman"/>
              </a:rPr>
              <a:t>Кисагулов</a:t>
            </a:r>
            <a:r>
              <a:rPr lang="ru-RU" dirty="0">
                <a:solidFill>
                  <a:srgbClr val="222222"/>
                </a:solidFill>
                <a:latin typeface="Roboto"/>
                <a:ea typeface="Times New Roman"/>
                <a:cs typeface="Times New Roman"/>
              </a:rPr>
              <a:t> смог только благодаря своему псу.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6806" y="3404562"/>
            <a:ext cx="4374654" cy="328099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11870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50658"/>
            <a:ext cx="8136904" cy="6246694"/>
          </a:xfrm>
        </p:spPr>
      </p:pic>
    </p:spTree>
    <p:extLst>
      <p:ext uri="{BB962C8B-B14F-4D97-AF65-F5344CB8AC3E}">
        <p14:creationId xmlns:p14="http://schemas.microsoft.com/office/powerpoint/2010/main" val="3794962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356992"/>
            <a:ext cx="3816424" cy="1600200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/>
              <a:t>5. Собака-санитар </a:t>
            </a:r>
            <a:r>
              <a:rPr lang="ru-RU" sz="3600" dirty="0" err="1" smtClean="0"/>
              <a:t>Мухтар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332656"/>
            <a:ext cx="7543800" cy="3096344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rgbClr val="222222"/>
                </a:solidFill>
                <a:latin typeface="Roboto"/>
                <a:ea typeface="Times New Roman"/>
                <a:cs typeface="Times New Roman"/>
              </a:rPr>
              <a:t>Во время войны </a:t>
            </a:r>
            <a:r>
              <a:rPr lang="ru-RU" dirty="0" err="1">
                <a:solidFill>
                  <a:srgbClr val="222222"/>
                </a:solidFill>
                <a:latin typeface="Roboto"/>
                <a:ea typeface="Times New Roman"/>
                <a:cs typeface="Times New Roman"/>
              </a:rPr>
              <a:t>Мухтар</a:t>
            </a:r>
            <a:r>
              <a:rPr lang="ru-RU" dirty="0">
                <a:solidFill>
                  <a:srgbClr val="222222"/>
                </a:solidFill>
                <a:latin typeface="Roboto"/>
                <a:ea typeface="Times New Roman"/>
                <a:cs typeface="Times New Roman"/>
              </a:rPr>
              <a:t> спас около 400 раненных солдат, в том числе своего проводника ефрейтора Зорина, получившего контузию от взрыва бомбы.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2636912"/>
            <a:ext cx="4680520" cy="374441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20510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76672"/>
            <a:ext cx="8640960" cy="6120680"/>
          </a:xfrm>
        </p:spPr>
      </p:pic>
    </p:spTree>
    <p:extLst>
      <p:ext uri="{BB962C8B-B14F-4D97-AF65-F5344CB8AC3E}">
        <p14:creationId xmlns:p14="http://schemas.microsoft.com/office/powerpoint/2010/main" val="2694816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56992"/>
            <a:ext cx="2585864" cy="1600200"/>
          </a:xfrm>
        </p:spPr>
        <p:txBody>
          <a:bodyPr>
            <a:noAutofit/>
          </a:bodyPr>
          <a:lstStyle/>
          <a:p>
            <a:r>
              <a:rPr lang="ru-RU" sz="3200" dirty="0"/>
              <a:t>6</a:t>
            </a:r>
            <a:r>
              <a:rPr lang="ru-RU" sz="3200" dirty="0" smtClean="0"/>
              <a:t>. Сторожевая овчарка </a:t>
            </a:r>
            <a:r>
              <a:rPr lang="ru-RU" sz="3200" dirty="0" err="1" smtClean="0"/>
              <a:t>Агай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2000" y="685800"/>
            <a:ext cx="7543800" cy="1807096"/>
          </a:xfrm>
        </p:spPr>
        <p:txBody>
          <a:bodyPr/>
          <a:lstStyle/>
          <a:p>
            <a:r>
              <a:rPr lang="ru-RU" dirty="0" smtClean="0">
                <a:solidFill>
                  <a:srgbClr val="222222"/>
                </a:solidFill>
                <a:latin typeface="Roboto"/>
                <a:ea typeface="Times New Roman"/>
                <a:cs typeface="Times New Roman"/>
              </a:rPr>
              <a:t>За время службы собака 12 раз своим лаем останавливала немецких солдат, которые обходными путями пытались подобраться к нашим боевым позициям.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2348880"/>
            <a:ext cx="5832648" cy="43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301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212976"/>
            <a:ext cx="4458072" cy="2016224"/>
          </a:xfrm>
        </p:spPr>
        <p:txBody>
          <a:bodyPr/>
          <a:lstStyle/>
          <a:p>
            <a:r>
              <a:rPr lang="ru-RU" sz="4800" dirty="0" smtClean="0"/>
              <a:t>7. Пес </a:t>
            </a:r>
            <a:r>
              <a:rPr lang="ru-RU" sz="4400" dirty="0" smtClean="0"/>
              <a:t>Бульба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3823"/>
            <a:ext cx="7543800" cy="3886200"/>
          </a:xfrm>
        </p:spPr>
        <p:txBody>
          <a:bodyPr>
            <a:normAutofit/>
          </a:bodyPr>
          <a:lstStyle/>
          <a:p>
            <a:pPr marL="0" indent="0">
              <a:lnSpc>
                <a:spcPts val="1560"/>
              </a:lnSpc>
              <a:spcAft>
                <a:spcPts val="1050"/>
              </a:spcAft>
              <a:buNone/>
            </a:pPr>
            <a:r>
              <a:rPr lang="ru-RU" sz="2000" dirty="0">
                <a:solidFill>
                  <a:srgbClr val="222222"/>
                </a:solidFill>
                <a:latin typeface="Roboto"/>
                <a:ea typeface="Times New Roman"/>
                <a:cs typeface="Times New Roman"/>
              </a:rPr>
              <a:t>Воспитанный вожатым Терентьевым пёс был связистом. За время своей службы Бульба передал более 1500 депеш и проложил десятки километров телефонного кабеля. Нередко он вместо документов доставлял на передовую боеприпасы.</a:t>
            </a:r>
            <a:endParaRPr lang="ru-RU" sz="1800" dirty="0">
              <a:latin typeface="Calibri"/>
              <a:ea typeface="Calibri"/>
              <a:cs typeface="Times New Roman"/>
            </a:endParaRPr>
          </a:p>
          <a:p>
            <a:pPr marL="0" indent="0">
              <a:buNone/>
            </a:pPr>
            <a:r>
              <a:rPr lang="ru-RU" sz="2000" dirty="0">
                <a:solidFill>
                  <a:srgbClr val="222222"/>
                </a:solidFill>
                <a:latin typeface="Roboto"/>
                <a:ea typeface="Times New Roman"/>
                <a:cs typeface="Times New Roman"/>
              </a:rPr>
              <a:t>Подвигу собак-героев недавно была посвящена необычная фотосессия хозяев немецких овчарок в Якутске. </a:t>
            </a:r>
            <a:endParaRPr lang="ru-RU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2753544"/>
            <a:ext cx="4729708" cy="41044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78421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err="1" smtClean="0"/>
              <a:t>Трезорка</a:t>
            </a:r>
            <a:r>
              <a:rPr lang="ru-RU" sz="4800" dirty="0" smtClean="0"/>
              <a:t> в блокаду спас 16 человек от голода</a:t>
            </a:r>
            <a:endParaRPr lang="ru-RU" sz="4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endParaRPr lang="ru-RU" b="1" dirty="0">
              <a:solidFill>
                <a:srgbClr val="000000"/>
              </a:solidFill>
              <a:latin typeface="YS Text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000000"/>
                </a:solidFill>
                <a:latin typeface="YS Text"/>
              </a:rPr>
              <a:t>В </a:t>
            </a:r>
            <a:r>
              <a:rPr lang="ru-RU" dirty="0">
                <a:solidFill>
                  <a:srgbClr val="000000"/>
                </a:solidFill>
                <a:latin typeface="YS Text"/>
              </a:rPr>
              <a:t>середине 1960-х годов в Ленинграде в районе Парголово сносили деревянные дома, освобождали место для нового жилого строительства. Во дворе расселённого дома рабочие обнаружили удивительный объект - могилку, над которой возвышался обелиск с прикреплённой фотографией. С фотографии смотрел пёс с большими умными глазами - помесь "</a:t>
            </a:r>
            <a:r>
              <a:rPr lang="ru-RU" dirty="0" err="1">
                <a:solidFill>
                  <a:srgbClr val="000000"/>
                </a:solidFill>
                <a:latin typeface="YS Text"/>
              </a:rPr>
              <a:t>двортерьера</a:t>
            </a:r>
            <a:r>
              <a:rPr lang="ru-RU" dirty="0">
                <a:solidFill>
                  <a:srgbClr val="000000"/>
                </a:solidFill>
                <a:latin typeface="YS Text"/>
              </a:rPr>
              <a:t>" с гончей. Подпись гласила: "Дорогому другу Трезору (1939 - 1945 гг.) от спасённых им хозяев". Было понятно, что памятник как-то связан с событиями блокады, и сносить его не стали, а через паспортный стол начали искать бывших жильцов дома. 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latin typeface="YS Text"/>
              </a:rPr>
              <a:t>Через неделю в тот двор пришёл седой мужчина и бережно снял фотографию собаки с обелиска. Сказал обступившим его строителям: 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latin typeface="YS Text"/>
              </a:rPr>
              <a:t> - Это наш </a:t>
            </a:r>
            <a:r>
              <a:rPr lang="ru-RU" dirty="0" err="1">
                <a:solidFill>
                  <a:srgbClr val="000000"/>
                </a:solidFill>
                <a:latin typeface="YS Text"/>
              </a:rPr>
              <a:t>Трезорка</a:t>
            </a:r>
            <a:r>
              <a:rPr lang="ru-RU" dirty="0">
                <a:solidFill>
                  <a:srgbClr val="000000"/>
                </a:solidFill>
                <a:latin typeface="YS Text"/>
              </a:rPr>
              <a:t>! Он спас нас и наших детей от голода. Я его фотографию повешу в новой квартире. 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latin typeface="YS Text"/>
              </a:rPr>
              <a:t>Мужчина рассказал удивительную историю.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73130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2000" y="685800"/>
            <a:ext cx="7543800" cy="5335488"/>
          </a:xfrm>
        </p:spPr>
        <p:txBody>
          <a:bodyPr>
            <a:normAutofit/>
          </a:bodyPr>
          <a:lstStyle/>
          <a:p>
            <a:pPr marL="0" lvl="0" indent="0">
              <a:buClr>
                <a:srgbClr val="AD0101"/>
              </a:buClr>
              <a:buNone/>
            </a:pPr>
            <a:r>
              <a:rPr lang="ru-RU" sz="1050" dirty="0">
                <a:solidFill>
                  <a:srgbClr val="000000"/>
                </a:solidFill>
                <a:latin typeface="YS Text"/>
              </a:rPr>
              <a:t>Осенью 1941 года окраины северных районов города сравнительно мало страдали от обстрелов и бомбёжек, основные удары немцев приходились на центральную часть Ленинграда. Но голод пришёл и сюда, в том числе и в деревянный дом на четыре семьи, в каждой из которых были дети. </a:t>
            </a:r>
          </a:p>
          <a:p>
            <a:pPr marL="0" lvl="0" indent="0">
              <a:buClr>
                <a:srgbClr val="AD0101"/>
              </a:buClr>
              <a:buNone/>
            </a:pPr>
            <a:r>
              <a:rPr lang="ru-RU" sz="1050" dirty="0">
                <a:solidFill>
                  <a:srgbClr val="000000"/>
                </a:solidFill>
                <a:latin typeface="YS Text"/>
              </a:rPr>
              <a:t>Общим любимцем двора был </a:t>
            </a:r>
            <a:r>
              <a:rPr lang="ru-RU" sz="1050" dirty="0" err="1">
                <a:solidFill>
                  <a:srgbClr val="000000"/>
                </a:solidFill>
                <a:latin typeface="YS Text"/>
              </a:rPr>
              <a:t>Трезорка</a:t>
            </a:r>
            <a:r>
              <a:rPr lang="ru-RU" sz="1050" dirty="0">
                <a:solidFill>
                  <a:srgbClr val="000000"/>
                </a:solidFill>
                <a:latin typeface="YS Text"/>
              </a:rPr>
              <a:t> - игривый и смышлёный пёс. Но в одно октябрьское утро в собачью миску, кроме воды, налить было нечего. Пёс постоял, видно, подумал. И исчез. Жители вздохнули с облегчением - не нужно смотреть в голодные собачьи глаза. Но </a:t>
            </a:r>
            <a:r>
              <a:rPr lang="ru-RU" sz="1050" dirty="0" err="1">
                <a:solidFill>
                  <a:srgbClr val="000000"/>
                </a:solidFill>
                <a:latin typeface="YS Text"/>
              </a:rPr>
              <a:t>Трезорка</a:t>
            </a:r>
            <a:r>
              <a:rPr lang="ru-RU" sz="1050" dirty="0">
                <a:solidFill>
                  <a:srgbClr val="000000"/>
                </a:solidFill>
                <a:latin typeface="YS Text"/>
              </a:rPr>
              <a:t> не пропал без вести. К обеду он вернулся домой, неся в зубах пойманного зайца. Его хватило на обед для всех четырёх семей. Требуху, лапы и голову отдали главному добытчику... </a:t>
            </a:r>
          </a:p>
          <a:p>
            <a:pPr marL="0" lvl="0" indent="0">
              <a:buClr>
                <a:srgbClr val="AD0101"/>
              </a:buClr>
              <a:buNone/>
            </a:pPr>
            <a:r>
              <a:rPr lang="ru-RU" sz="1050" dirty="0">
                <a:solidFill>
                  <a:srgbClr val="000000"/>
                </a:solidFill>
                <a:latin typeface="YS Text"/>
              </a:rPr>
              <a:t>С тех пор </a:t>
            </a:r>
            <a:r>
              <a:rPr lang="ru-RU" sz="1050" dirty="0" err="1">
                <a:solidFill>
                  <a:srgbClr val="000000"/>
                </a:solidFill>
                <a:latin typeface="YS Text"/>
              </a:rPr>
              <a:t>Трезорка</a:t>
            </a:r>
            <a:r>
              <a:rPr lang="ru-RU" sz="1050" dirty="0">
                <a:solidFill>
                  <a:srgbClr val="000000"/>
                </a:solidFill>
                <a:latin typeface="YS Text"/>
              </a:rPr>
              <a:t> начал приносить зайцев почти ежедневно. Пригородные поля опустевших совхозов были заполнены неубранным урожаем - в сентябре к городу подступил фронт. Капуста, морковка, картофель, свёкла остались в грядах. Зайцам раздолье. Их расплодилось очень много. </a:t>
            </a:r>
          </a:p>
          <a:p>
            <a:pPr marL="0" lvl="0" indent="0">
              <a:buClr>
                <a:srgbClr val="AD0101"/>
              </a:buClr>
              <a:buNone/>
            </a:pPr>
            <a:r>
              <a:rPr lang="ru-RU" sz="1050" dirty="0">
                <a:solidFill>
                  <a:srgbClr val="000000"/>
                </a:solidFill>
                <a:latin typeface="YS Text"/>
              </a:rPr>
              <a:t>В семьях двора регулярно варили бульоны из зайчатины. Женщины научились шить из шкурок тёплые зимние варежки, меняли их на табак у некурящих, а табак обменивали на еду.</a:t>
            </a:r>
          </a:p>
          <a:p>
            <a:pPr marL="0" lvl="0" indent="0">
              <a:buClr>
                <a:srgbClr val="AD0101"/>
              </a:buClr>
              <a:buNone/>
            </a:pPr>
            <a:r>
              <a:rPr lang="ru-RU" sz="1050" dirty="0">
                <a:solidFill>
                  <a:srgbClr val="000000"/>
                </a:solidFill>
                <a:latin typeface="YS Text"/>
              </a:rPr>
              <a:t>Охотничьи походы Трезора подсказали ещё один спасительный маршрут: дети с саночками ходили на засыпанные снегом поля и выкапывали картофель, капусту, свёклу. Пусть подмороженные, но продукты.</a:t>
            </a:r>
          </a:p>
          <a:p>
            <a:pPr marL="0" lvl="0" indent="0">
              <a:buClr>
                <a:srgbClr val="AD0101"/>
              </a:buClr>
              <a:buNone/>
            </a:pPr>
            <a:r>
              <a:rPr lang="ru-RU" sz="1050" dirty="0">
                <a:solidFill>
                  <a:srgbClr val="000000"/>
                </a:solidFill>
                <a:latin typeface="YS Text"/>
              </a:rPr>
              <a:t>Во время блокады в этом доме никто не умер. В новогодний вечер 31 декабря детям даже установили ёлку, и на ветках вместе с игрушками висели настоящие шоколадные конфеты, которые выменяли у армейских тыловиков на пойманного Трезором зайца. </a:t>
            </a:r>
          </a:p>
          <a:p>
            <a:pPr marL="0" lvl="0" indent="0">
              <a:buClr>
                <a:srgbClr val="AD0101"/>
              </a:buClr>
              <a:buNone/>
            </a:pPr>
            <a:r>
              <a:rPr lang="ru-RU" sz="1050" dirty="0">
                <a:solidFill>
                  <a:srgbClr val="000000"/>
                </a:solidFill>
                <a:latin typeface="YS Text"/>
              </a:rPr>
              <a:t>Так и пережили блокаду. Уже после Победы, в июне 1945 года Трезор, как обычно, с утра отправился на охоту. А через час пришёл во двор, оставляя за собой кровавый след. Он подорвался на мине. Умный пёс, видимо, что-то почуял, успел отскочить, поэтому не погиб сразу. Умер уже в родном дворе.</a:t>
            </a:r>
          </a:p>
          <a:p>
            <a:pPr marL="0" lvl="0" indent="0">
              <a:buClr>
                <a:srgbClr val="AD0101"/>
              </a:buClr>
              <a:buNone/>
            </a:pPr>
            <a:r>
              <a:rPr lang="ru-RU" sz="1050" dirty="0">
                <a:solidFill>
                  <a:srgbClr val="000000"/>
                </a:solidFill>
                <a:latin typeface="YS Text"/>
              </a:rPr>
              <a:t>Жители дома плакали над ним, как над ушедшим из жизни близким человеком. Похоронили его во дворе, поставили памятник. А когда переезжали в новое жильё - в суматохе забыли о нём. </a:t>
            </a:r>
          </a:p>
          <a:p>
            <a:pPr marL="0" lvl="0" indent="0">
              <a:buClr>
                <a:srgbClr val="AD0101"/>
              </a:buClr>
              <a:buNone/>
            </a:pPr>
            <a:r>
              <a:rPr lang="ru-RU" sz="1050" dirty="0">
                <a:solidFill>
                  <a:srgbClr val="000000"/>
                </a:solidFill>
                <a:latin typeface="YS Text"/>
              </a:rPr>
              <a:t>Тот мужчина попросил строителей:</a:t>
            </a:r>
          </a:p>
          <a:p>
            <a:pPr marL="0" lvl="0" indent="0">
              <a:buClr>
                <a:srgbClr val="AD0101"/>
              </a:buClr>
              <a:buNone/>
            </a:pPr>
            <a:r>
              <a:rPr lang="ru-RU" sz="1050" dirty="0">
                <a:solidFill>
                  <a:srgbClr val="000000"/>
                </a:solidFill>
                <a:latin typeface="YS Text"/>
              </a:rPr>
              <a:t> - Если сможете, не застраивайте могилу Трезора. Посадите на этом месте ель. Пусть у ребятишек-новосёлов зимой будет ёлка. Как тогда, 31 декабря 1941 года. В память о </a:t>
            </a:r>
            <a:r>
              <a:rPr lang="ru-RU" sz="1050" dirty="0" err="1">
                <a:solidFill>
                  <a:srgbClr val="000000"/>
                </a:solidFill>
                <a:latin typeface="YS Text"/>
              </a:rPr>
              <a:t>Трезорке</a:t>
            </a:r>
            <a:r>
              <a:rPr lang="ru-RU" sz="1050" dirty="0">
                <a:solidFill>
                  <a:srgbClr val="000000"/>
                </a:solidFill>
                <a:latin typeface="YS Text"/>
              </a:rPr>
              <a:t>. </a:t>
            </a:r>
          </a:p>
          <a:p>
            <a:pPr marL="0" lvl="0" indent="0">
              <a:buClr>
                <a:srgbClr val="AD0101"/>
              </a:buClr>
              <a:buNone/>
            </a:pPr>
            <a:r>
              <a:rPr lang="ru-RU" sz="1050" dirty="0">
                <a:solidFill>
                  <a:srgbClr val="000000"/>
                </a:solidFill>
                <a:latin typeface="YS Text"/>
              </a:rPr>
              <a:t>Жители высотной новостройки уже привыкли, что возле одного из подъездов растёт большая красивая ель. И не многие знают, что она посажена в память о блокадной собаке. Спасшей от голода шестнадцать ленинградцев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6671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4797152"/>
            <a:ext cx="6781800" cy="1600200"/>
          </a:xfrm>
        </p:spPr>
        <p:txBody>
          <a:bodyPr/>
          <a:lstStyle/>
          <a:p>
            <a:pPr algn="ctr"/>
            <a:r>
              <a:rPr lang="ru-RU" dirty="0" smtClean="0"/>
              <a:t>ТРЕЗОРКА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476672"/>
            <a:ext cx="2952328" cy="475252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47790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5517232"/>
            <a:ext cx="6781800" cy="720080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ИСПОЛЬЗОВАННАЯ ЛИТЕРАТУРА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620688"/>
            <a:ext cx="8352928" cy="5112568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dirty="0" smtClean="0">
                <a:hlinkClick r:id="rId2"/>
              </a:rPr>
              <a:t>1. </a:t>
            </a:r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zen.yandex.ru/media/id/5c1ef36477a2d900aaf1cad1/istoriia-sobaki-spasshei-v-blokadu-16-chelovekpravdivaia-istoriia-do-slez-5e36f3aa69772e0fcc73835a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>
                <a:hlinkClick r:id="rId3"/>
              </a:rPr>
              <a:t>2. </a:t>
            </a:r>
            <a:r>
              <a:rPr lang="en-US" dirty="0" smtClean="0">
                <a:hlinkClick r:id="rId3"/>
              </a:rPr>
              <a:t>https</a:t>
            </a:r>
            <a:r>
              <a:rPr lang="en-US" dirty="0">
                <a:hlinkClick r:id="rId3"/>
              </a:rPr>
              <a:t>://</a:t>
            </a:r>
            <a:r>
              <a:rPr lang="en-US" dirty="0" smtClean="0">
                <a:hlinkClick r:id="rId3"/>
              </a:rPr>
              <a:t>zen.yandex.ru/media/sobaka_drug_cheloveka/7-sobakgeroev-velikoi-otechestvennoi-voiny-5cd461df5631d800b3134fa1</a:t>
            </a:r>
            <a:endParaRPr lang="ru-RU" dirty="0" smtClean="0"/>
          </a:p>
          <a:p>
            <a:pPr marL="0" indent="0">
              <a:buNone/>
            </a:pPr>
            <a:r>
              <a:rPr lang="en-US" dirty="0">
                <a:hlinkClick r:id="rId4"/>
              </a:rPr>
              <a:t>http://ysia.ru/7-sobak-geroev-velikoj-otechestvennoj-vojny</a:t>
            </a:r>
            <a:r>
              <a:rPr lang="en-US" dirty="0" smtClean="0">
                <a:hlinkClick r:id="rId4"/>
              </a:rPr>
              <a:t>/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>
                <a:solidFill>
                  <a:srgbClr val="000000"/>
                </a:solidFill>
                <a:latin typeface="YS Text"/>
              </a:rPr>
              <a:t>3. Лебедев </a:t>
            </a:r>
            <a:r>
              <a:rPr lang="ru-RU" dirty="0">
                <a:solidFill>
                  <a:srgbClr val="000000"/>
                </a:solidFill>
                <a:latin typeface="YS Text"/>
              </a:rPr>
              <a:t>В.И. </a:t>
            </a:r>
            <a:r>
              <a:rPr lang="ru-RU" dirty="0">
                <a:solidFill>
                  <a:srgbClr val="0077FF"/>
                </a:solidFill>
                <a:latin typeface="YS Text"/>
                <a:hlinkClick r:id="rId5"/>
              </a:rPr>
              <a:t>Руководство дрессировки полицейских и военных собак</a:t>
            </a:r>
            <a:r>
              <a:rPr lang="ru-RU" dirty="0">
                <a:solidFill>
                  <a:srgbClr val="000000"/>
                </a:solidFill>
                <a:latin typeface="YS Text"/>
              </a:rPr>
              <a:t>. Изд. 3, доп. СПб, Типография Министерства внутренних дел, 1911.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0000"/>
                </a:solidFill>
                <a:latin typeface="YS Text"/>
              </a:rPr>
              <a:t>4. Лебедев </a:t>
            </a:r>
            <a:r>
              <a:rPr lang="ru-RU" dirty="0">
                <a:solidFill>
                  <a:srgbClr val="000000"/>
                </a:solidFill>
                <a:latin typeface="YS Text"/>
              </a:rPr>
              <a:t>В.И. </a:t>
            </a:r>
            <a:r>
              <a:rPr lang="ru-RU" dirty="0">
                <a:solidFill>
                  <a:srgbClr val="0077FF"/>
                </a:solidFill>
                <a:latin typeface="YS Text"/>
                <a:hlinkClick r:id="rId6"/>
              </a:rPr>
              <a:t>Полицейская сторожевая собака</a:t>
            </a:r>
            <a:r>
              <a:rPr lang="ru-RU" dirty="0">
                <a:solidFill>
                  <a:srgbClr val="000000"/>
                </a:solidFill>
                <a:latin typeface="YS Text"/>
              </a:rPr>
              <a:t>. Издание Российского Общества поощрения применения собак к полицейской и сторожевой службы. СПб, Типография Министерства Внутренних дел, 1908</a:t>
            </a:r>
            <a:r>
              <a:rPr lang="ru-RU" dirty="0" smtClean="0">
                <a:solidFill>
                  <a:srgbClr val="000000"/>
                </a:solidFill>
                <a:latin typeface="YS Text"/>
              </a:rPr>
              <a:t>.</a:t>
            </a:r>
            <a:endParaRPr lang="ru-RU" dirty="0">
              <a:solidFill>
                <a:srgbClr val="000000"/>
              </a:solidFill>
              <a:latin typeface="YS Text"/>
              <a:hlinkClick r:id="rId7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0077FF"/>
                </a:solidFill>
                <a:latin typeface="YS Text"/>
                <a:hlinkClick r:id="rId8"/>
              </a:rPr>
              <a:t>5. Руководство </a:t>
            </a:r>
            <a:r>
              <a:rPr lang="ru-RU" dirty="0">
                <a:solidFill>
                  <a:srgbClr val="0077FF"/>
                </a:solidFill>
                <a:latin typeface="YS Text"/>
                <a:hlinkClick r:id="rId8"/>
              </a:rPr>
              <a:t>к «Дрессировке собаки для военных целей»: Опыт 125 Пехотного Курского полка Капитана Мелентьева, давший отличные результаты</a:t>
            </a:r>
            <a:r>
              <a:rPr lang="ru-RU" dirty="0">
                <a:solidFill>
                  <a:srgbClr val="000000"/>
                </a:solidFill>
                <a:latin typeface="YS Text"/>
              </a:rPr>
              <a:t>: Ответ на статью «Военные собаки» («Русский Инвалид» 1889 г. 13 Сентября № 200). </a:t>
            </a:r>
            <a:r>
              <a:rPr lang="ru-RU" dirty="0" smtClean="0">
                <a:solidFill>
                  <a:srgbClr val="000000"/>
                </a:solidFill>
                <a:latin typeface="YS Text"/>
              </a:rPr>
              <a:t>– 6. Житомир</a:t>
            </a:r>
            <a:r>
              <a:rPr lang="ru-RU" dirty="0">
                <a:solidFill>
                  <a:srgbClr val="000000"/>
                </a:solidFill>
                <a:latin typeface="YS Text"/>
              </a:rPr>
              <a:t>: </a:t>
            </a:r>
            <a:r>
              <a:rPr lang="ru-RU" dirty="0" err="1">
                <a:solidFill>
                  <a:srgbClr val="000000"/>
                </a:solidFill>
                <a:latin typeface="YS Text"/>
              </a:rPr>
              <a:t>Типо</a:t>
            </a:r>
            <a:r>
              <a:rPr lang="ru-RU" dirty="0">
                <a:solidFill>
                  <a:srgbClr val="000000"/>
                </a:solidFill>
                <a:latin typeface="YS Text"/>
              </a:rPr>
              <a:t>-Литография </a:t>
            </a:r>
            <a:r>
              <a:rPr lang="ru-RU" dirty="0" err="1">
                <a:solidFill>
                  <a:srgbClr val="000000"/>
                </a:solidFill>
                <a:latin typeface="YS Text"/>
              </a:rPr>
              <a:t>насл</a:t>
            </a:r>
            <a:r>
              <a:rPr lang="ru-RU" dirty="0">
                <a:solidFill>
                  <a:srgbClr val="000000"/>
                </a:solidFill>
                <a:latin typeface="YS Text"/>
              </a:rPr>
              <a:t>. С. П. </a:t>
            </a:r>
            <a:r>
              <a:rPr lang="ru-RU" dirty="0" err="1">
                <a:solidFill>
                  <a:srgbClr val="000000"/>
                </a:solidFill>
                <a:latin typeface="YS Text"/>
              </a:rPr>
              <a:t>Бродовича</a:t>
            </a:r>
            <a:r>
              <a:rPr lang="ru-RU" dirty="0">
                <a:solidFill>
                  <a:srgbClr val="000000"/>
                </a:solidFill>
                <a:latin typeface="YS Text"/>
              </a:rPr>
              <a:t>, 1889. - 25 с.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0000"/>
                </a:solidFill>
                <a:latin typeface="YS Text"/>
              </a:rPr>
              <a:t>7. Лебедев </a:t>
            </a:r>
            <a:r>
              <a:rPr lang="ru-RU" dirty="0">
                <a:solidFill>
                  <a:srgbClr val="000000"/>
                </a:solidFill>
                <a:latin typeface="YS Text"/>
              </a:rPr>
              <a:t>В.И. </a:t>
            </a:r>
            <a:r>
              <a:rPr lang="ru-RU" dirty="0">
                <a:solidFill>
                  <a:srgbClr val="0077FF"/>
                </a:solidFill>
                <a:latin typeface="YS Text"/>
                <a:hlinkClick r:id="rId5"/>
              </a:rPr>
              <a:t>Руководство дрессировки полицейских и военных собак</a:t>
            </a:r>
            <a:r>
              <a:rPr lang="ru-RU" dirty="0">
                <a:solidFill>
                  <a:srgbClr val="000000"/>
                </a:solidFill>
                <a:latin typeface="YS Text"/>
              </a:rPr>
              <a:t>. Изд. 3, доп. СПб, Типография Министерства внутренних дел, 1911.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0000"/>
                </a:solidFill>
                <a:latin typeface="YS Text"/>
              </a:rPr>
              <a:t>8. Лебедев </a:t>
            </a:r>
            <a:r>
              <a:rPr lang="ru-RU" dirty="0">
                <a:solidFill>
                  <a:srgbClr val="000000"/>
                </a:solidFill>
                <a:latin typeface="YS Text"/>
              </a:rPr>
              <a:t>В.И. </a:t>
            </a:r>
            <a:r>
              <a:rPr lang="ru-RU" dirty="0">
                <a:solidFill>
                  <a:srgbClr val="0077FF"/>
                </a:solidFill>
                <a:latin typeface="YS Text"/>
                <a:hlinkClick r:id="rId6"/>
              </a:rPr>
              <a:t>Полицейская сторожевая собака</a:t>
            </a:r>
            <a:r>
              <a:rPr lang="ru-RU" dirty="0">
                <a:solidFill>
                  <a:srgbClr val="000000"/>
                </a:solidFill>
                <a:latin typeface="YS Text"/>
              </a:rPr>
              <a:t>. Издание Российского Общества поощрения применения собак к полицейской и сторожевой службы. СПб, Типография Министерства Внутренних дел, 1908.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000000"/>
                </a:solidFill>
                <a:latin typeface="YS Text"/>
              </a:rPr>
              <a:t>9. Всеволод </a:t>
            </a:r>
            <a:r>
              <a:rPr lang="ru-RU" b="1" dirty="0">
                <a:solidFill>
                  <a:srgbClr val="000000"/>
                </a:solidFill>
                <a:latin typeface="YS Text"/>
              </a:rPr>
              <a:t>Васильевич Языков</a:t>
            </a:r>
            <a:r>
              <a:rPr lang="ru-RU" dirty="0">
                <a:solidFill>
                  <a:srgbClr val="000000"/>
                </a:solidFill>
                <a:latin typeface="YS Text"/>
              </a:rPr>
              <a:t> (1896-1941), выдающийся ученый-кинолог, с именем которого связано становление и развитие служебного собаководства в советское время. Предложенные В.В. Языковым методика и техника дрессировки служебных собак и их применение составили основу учебных программ школ служебного собаководства. Они нашли свое практическое применение в советских пограничных войсках, армии, уголовного розыска, военизированной охраны и клубов служебного собаководства в СССР. В.В. Языков написал по служебному собаководству около 10-ти книг. В библиотеках сохранились лишь 5 книг, в том числе «Военная собака», Госиздат, 1927 г., «Курс дрессировки служебных собак», Госиздат 1928 г., «Основы дрессировки служебных собак», Госиздат 1930 г., «Теория и техника дрессировки служебных собак», Воениздат 1932 г., и «Юный собаковод».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0000"/>
                </a:solidFill>
                <a:latin typeface="YS Text"/>
              </a:rPr>
              <a:t>10. Языков </a:t>
            </a:r>
            <a:r>
              <a:rPr lang="ru-RU" dirty="0">
                <a:solidFill>
                  <a:srgbClr val="000000"/>
                </a:solidFill>
                <a:latin typeface="YS Text"/>
              </a:rPr>
              <a:t>В. </a:t>
            </a:r>
            <a:r>
              <a:rPr lang="ru-RU" dirty="0">
                <a:solidFill>
                  <a:srgbClr val="0077FF"/>
                </a:solidFill>
                <a:latin typeface="YS Text"/>
                <a:hlinkClick r:id="rId9"/>
              </a:rPr>
              <a:t>Юный собаковод</a:t>
            </a:r>
            <a:r>
              <a:rPr lang="ru-RU" dirty="0">
                <a:solidFill>
                  <a:srgbClr val="000000"/>
                </a:solidFill>
                <a:latin typeface="YS Text"/>
              </a:rPr>
              <a:t>, Москва, Издание ЦС союза ОСОАВИАХИМ СССР, 1937</a:t>
            </a: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497805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76672"/>
            <a:ext cx="6781800" cy="1008112"/>
          </a:xfrm>
        </p:spPr>
        <p:txBody>
          <a:bodyPr/>
          <a:lstStyle/>
          <a:p>
            <a:r>
              <a:rPr lang="ru-RU" dirty="0" smtClean="0"/>
              <a:t>План работы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2060848"/>
            <a:ext cx="7543800" cy="3958208"/>
          </a:xfrm>
        </p:spPr>
        <p:txBody>
          <a:bodyPr>
            <a:normAutofit lnSpcReduction="10000"/>
          </a:bodyPr>
          <a:lstStyle/>
          <a:p>
            <a:r>
              <a:rPr lang="ru-RU" sz="1800" dirty="0" smtClean="0"/>
              <a:t>1</a:t>
            </a:r>
            <a:r>
              <a:rPr lang="ru-RU" dirty="0" smtClean="0"/>
              <a:t>. </a:t>
            </a:r>
            <a:r>
              <a:rPr lang="ru-RU" sz="1500" dirty="0" smtClean="0"/>
              <a:t>Цель моей работы стр.3</a:t>
            </a:r>
          </a:p>
          <a:p>
            <a:r>
              <a:rPr lang="ru-RU" sz="1500" dirty="0" smtClean="0"/>
              <a:t>2. Немецкая овчарка </a:t>
            </a:r>
            <a:r>
              <a:rPr lang="ru-RU" sz="1500" dirty="0" err="1" smtClean="0"/>
              <a:t>Джульбарс</a:t>
            </a:r>
            <a:r>
              <a:rPr lang="ru-RU" sz="1500" dirty="0" smtClean="0"/>
              <a:t> стр. 4</a:t>
            </a:r>
          </a:p>
          <a:p>
            <a:r>
              <a:rPr lang="ru-RU" sz="1500" dirty="0" smtClean="0"/>
              <a:t>3. Фото собаки </a:t>
            </a:r>
            <a:r>
              <a:rPr lang="ru-RU" sz="1500" dirty="0" err="1" smtClean="0"/>
              <a:t>Джульбарс</a:t>
            </a:r>
            <a:r>
              <a:rPr lang="ru-RU" sz="1500" dirty="0" smtClean="0"/>
              <a:t> стр. 5</a:t>
            </a:r>
          </a:p>
          <a:p>
            <a:r>
              <a:rPr lang="ru-RU" sz="1500" dirty="0" smtClean="0"/>
              <a:t>4. Немецкая овчарка Дина стр. 6</a:t>
            </a:r>
          </a:p>
          <a:p>
            <a:r>
              <a:rPr lang="ru-RU" sz="1500" dirty="0" smtClean="0"/>
              <a:t>5. Фото немецкой овчарки Дины стр. 7</a:t>
            </a:r>
          </a:p>
          <a:p>
            <a:r>
              <a:rPr lang="ru-RU" sz="1500" dirty="0" smtClean="0"/>
              <a:t>6. Шотландский колли Дик стр.8</a:t>
            </a:r>
          </a:p>
          <a:p>
            <a:r>
              <a:rPr lang="ru-RU" sz="1500" dirty="0" smtClean="0"/>
              <a:t>7. Фото колли Дика стр. 9</a:t>
            </a:r>
          </a:p>
          <a:p>
            <a:r>
              <a:rPr lang="ru-RU" sz="1500" dirty="0" smtClean="0"/>
              <a:t>8. Разведчик Джек стр. 10</a:t>
            </a:r>
          </a:p>
          <a:p>
            <a:r>
              <a:rPr lang="ru-RU" sz="1500" dirty="0" smtClean="0"/>
              <a:t>9. Фото Джека стр. 11</a:t>
            </a:r>
          </a:p>
          <a:p>
            <a:r>
              <a:rPr lang="ru-RU" sz="1500" dirty="0" smtClean="0"/>
              <a:t>10. Собака- санитар </a:t>
            </a:r>
            <a:r>
              <a:rPr lang="ru-RU" sz="1500" dirty="0" err="1" smtClean="0"/>
              <a:t>Мухтар</a:t>
            </a:r>
            <a:r>
              <a:rPr lang="ru-RU" sz="1500" dirty="0" smtClean="0"/>
              <a:t> стр. 12</a:t>
            </a:r>
          </a:p>
          <a:p>
            <a:r>
              <a:rPr lang="ru-RU" sz="1500" dirty="0" smtClean="0"/>
              <a:t>11. Фото </a:t>
            </a:r>
            <a:r>
              <a:rPr lang="ru-RU" sz="1500" dirty="0" err="1" smtClean="0"/>
              <a:t>Мухтара</a:t>
            </a:r>
            <a:r>
              <a:rPr lang="ru-RU" sz="1500" dirty="0" smtClean="0"/>
              <a:t> стр. 13</a:t>
            </a:r>
          </a:p>
          <a:p>
            <a:r>
              <a:rPr lang="ru-RU" sz="1500" dirty="0" smtClean="0"/>
              <a:t>12. Сторожевая овчарка </a:t>
            </a:r>
            <a:r>
              <a:rPr lang="ru-RU" sz="1500" dirty="0" err="1" smtClean="0"/>
              <a:t>Агай</a:t>
            </a:r>
            <a:r>
              <a:rPr lang="ru-RU" sz="1500" dirty="0" smtClean="0"/>
              <a:t> стр. 14</a:t>
            </a:r>
          </a:p>
          <a:p>
            <a:r>
              <a:rPr lang="ru-RU" sz="1500" dirty="0" smtClean="0"/>
              <a:t>13. Пес Бульба стр. 15</a:t>
            </a:r>
          </a:p>
          <a:p>
            <a:r>
              <a:rPr lang="ru-RU" sz="1500" dirty="0" smtClean="0"/>
              <a:t>14. </a:t>
            </a:r>
            <a:r>
              <a:rPr lang="ru-RU" sz="1500" dirty="0" err="1" smtClean="0"/>
              <a:t>Трезорка</a:t>
            </a:r>
            <a:r>
              <a:rPr lang="ru-RU" sz="1500" dirty="0" smtClean="0"/>
              <a:t>  - правдивая история стр. 16-18</a:t>
            </a:r>
          </a:p>
          <a:p>
            <a:r>
              <a:rPr lang="ru-RU" sz="1500" dirty="0" smtClean="0"/>
              <a:t>15. Использованная литература стр. 19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70938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3358" y="4158208"/>
            <a:ext cx="6781800" cy="1600200"/>
          </a:xfrm>
        </p:spPr>
        <p:txBody>
          <a:bodyPr>
            <a:normAutofit/>
          </a:bodyPr>
          <a:lstStyle/>
          <a:p>
            <a:r>
              <a:rPr lang="ru-RU" sz="4800" dirty="0" smtClean="0"/>
              <a:t>  Цель моего проекта</a:t>
            </a:r>
            <a:endParaRPr lang="ru-RU" sz="4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2000" y="548680"/>
            <a:ext cx="7543800" cy="4023320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rgbClr val="000000"/>
                </a:solidFill>
                <a:latin typeface="YS Text"/>
              </a:rPr>
              <a:t>Цель моего проекта донести, что в  </a:t>
            </a:r>
            <a:r>
              <a:rPr lang="ru-RU" dirty="0">
                <a:solidFill>
                  <a:srgbClr val="000000"/>
                </a:solidFill>
                <a:latin typeface="YS Text"/>
              </a:rPr>
              <a:t>истории и документальных фильмов, мы знаем, что очень большое количество людей проявляли героизм, стойкость и волю к победе, во время Великой Отечественной войны, но мало кто знает, что такими поступками прославились не только наши с вами деды и прадеды, но и собаки, которые работали разведчиками, санитарами, и даже боевыми псами. Порядка 60 тысяч собак, несли службу на разных фронтах, защищая нас и нашу родину от Немецко фашистских захватчиков. Поэтому в какой-то мере, некоторые из тех, кто остался жить после ранения или наступления врага, во многом должен благодарить не только судьбу, но и четвероногих любимцев, которые не смотря на тяжелый труд и свист пуль, оставались преданными и не бежали назад, а шли только вперед.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latin typeface="YS Text"/>
              </a:rPr>
              <a:t>Во время войны, благодаря собакам, была оказана помощь более чем 700 тысячам раненых бойцов, также ими было передано около 200 тысяч различных военных донесений и сообщений. Не стоит забывать и о собаках саперах, которые прочесывали местность в поисках мин. И самый печальный опыт - псы камикадзе. Песики ценой своей жизни подрывали немецкие танки.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latin typeface="YS Text"/>
              </a:rPr>
              <a:t>Поэтому сегодня, в светлый праздник победы, хотелось бы вспомнить об этих героях. Конечно мы не сможем рассказать о всех, так как их было слишком много, но это не значит, что мы забыли про них. Наоборот, мы помним о </a:t>
            </a:r>
            <a:r>
              <a:rPr lang="ru-RU" dirty="0" smtClean="0">
                <a:solidFill>
                  <a:srgbClr val="000000"/>
                </a:solidFill>
                <a:latin typeface="YS Text"/>
              </a:rPr>
              <a:t>них, </a:t>
            </a:r>
            <a:r>
              <a:rPr lang="ru-RU" dirty="0">
                <a:solidFill>
                  <a:srgbClr val="000000"/>
                </a:solidFill>
                <a:latin typeface="YS Text"/>
              </a:rPr>
              <a:t>и благодарим за то, что вместе с </a:t>
            </a:r>
            <a:r>
              <a:rPr lang="ru-RU" dirty="0" smtClean="0">
                <a:solidFill>
                  <a:srgbClr val="000000"/>
                </a:solidFill>
                <a:latin typeface="YS Text"/>
              </a:rPr>
              <a:t>нашими дедушками и бабушками сражались </a:t>
            </a:r>
            <a:r>
              <a:rPr lang="ru-RU" dirty="0">
                <a:solidFill>
                  <a:srgbClr val="000000"/>
                </a:solidFill>
                <a:latin typeface="YS Text"/>
              </a:rPr>
              <a:t>с захватчиками.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4149080"/>
            <a:ext cx="3643262" cy="244827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77992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4458072" cy="1600200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/>
              <a:t>1 . Немецкая овчарка </a:t>
            </a:r>
            <a:r>
              <a:rPr lang="ru-RU" sz="3600" dirty="0" err="1" smtClean="0"/>
              <a:t>Джульбарс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lnSpc>
                <a:spcPts val="1560"/>
              </a:lnSpc>
              <a:spcAft>
                <a:spcPts val="1050"/>
              </a:spcAft>
              <a:buNone/>
            </a:pPr>
            <a:r>
              <a:rPr lang="ru-RU" dirty="0">
                <a:solidFill>
                  <a:srgbClr val="222222"/>
                </a:solidFill>
                <a:latin typeface="Roboto"/>
                <a:ea typeface="Times New Roman"/>
                <a:cs typeface="Times New Roman"/>
              </a:rPr>
              <a:t>За время своей службы в 14-ой штурмовой инженерно-саперной бригаде (с сентября 1944 по август 1945 года) пёс обнаружил 7 486 мин и более 150 снарядов на территории Чехословакии, Австрии, Румынии и Венгрии. Он участвовал в разминировании замков Праги, соборов Вены и дворцов над Дунаем. Благодаря отменному нюху и чутью овчарки саперы обезвредили мины на могиле Тараса Шевченко в Каневе и во Владимирском соборе в Киеве.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pPr marL="0" indent="0">
              <a:lnSpc>
                <a:spcPts val="1560"/>
              </a:lnSpc>
              <a:spcAft>
                <a:spcPts val="1050"/>
              </a:spcAft>
              <a:buNone/>
            </a:pPr>
            <a:r>
              <a:rPr lang="ru-RU" dirty="0">
                <a:solidFill>
                  <a:srgbClr val="222222"/>
                </a:solidFill>
                <a:latin typeface="Roboto"/>
                <a:ea typeface="Times New Roman"/>
                <a:cs typeface="Times New Roman"/>
              </a:rPr>
              <a:t>21 марта 1945 года </a:t>
            </a:r>
            <a:r>
              <a:rPr lang="ru-RU" dirty="0" err="1">
                <a:solidFill>
                  <a:srgbClr val="222222"/>
                </a:solidFill>
                <a:latin typeface="Roboto"/>
                <a:ea typeface="Times New Roman"/>
                <a:cs typeface="Times New Roman"/>
              </a:rPr>
              <a:t>Джульбарса</a:t>
            </a:r>
            <a:r>
              <a:rPr lang="ru-RU" dirty="0">
                <a:solidFill>
                  <a:srgbClr val="222222"/>
                </a:solidFill>
                <a:latin typeface="Roboto"/>
                <a:ea typeface="Times New Roman"/>
                <a:cs typeface="Times New Roman"/>
              </a:rPr>
              <a:t> наградили медалью «За боевые заслуги», а 24 июня 1945 года он был почётным участником парада на Красной площади. Из-за полученных в конце войны ранений </a:t>
            </a:r>
            <a:r>
              <a:rPr lang="ru-RU" dirty="0" err="1">
                <a:solidFill>
                  <a:srgbClr val="222222"/>
                </a:solidFill>
                <a:latin typeface="Roboto"/>
                <a:ea typeface="Times New Roman"/>
                <a:cs typeface="Times New Roman"/>
              </a:rPr>
              <a:t>Джульбарс</a:t>
            </a:r>
            <a:r>
              <a:rPr lang="ru-RU" dirty="0">
                <a:solidFill>
                  <a:srgbClr val="222222"/>
                </a:solidFill>
                <a:latin typeface="Roboto"/>
                <a:ea typeface="Times New Roman"/>
                <a:cs typeface="Times New Roman"/>
              </a:rPr>
              <a:t> не мог самостоятельно шествовать. Собаку-героя с перебинтованными лапами в своеобразном лотке, сооружённом по распоряжению Иосифа Сталина из его собственного кителя, пронёс по Красной площади командир 37-го отдельного батальона разминирования, главный кинолог страны, подполковник Александр </a:t>
            </a:r>
            <a:r>
              <a:rPr lang="ru-RU" dirty="0" err="1">
                <a:solidFill>
                  <a:srgbClr val="222222"/>
                </a:solidFill>
                <a:latin typeface="Roboto"/>
                <a:ea typeface="Times New Roman"/>
                <a:cs typeface="Times New Roman"/>
              </a:rPr>
              <a:t>Мазовер</a:t>
            </a:r>
            <a:r>
              <a:rPr lang="ru-RU" dirty="0">
                <a:solidFill>
                  <a:srgbClr val="222222"/>
                </a:solidFill>
                <a:latin typeface="Roboto"/>
                <a:ea typeface="Times New Roman"/>
                <a:cs typeface="Times New Roman"/>
              </a:rPr>
              <a:t>.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pPr marL="0" indent="0">
              <a:buNone/>
            </a:pPr>
            <a:r>
              <a:rPr lang="ru-RU" dirty="0">
                <a:solidFill>
                  <a:srgbClr val="222222"/>
                </a:solidFill>
                <a:latin typeface="Roboto"/>
                <a:ea typeface="Times New Roman"/>
                <a:cs typeface="Times New Roman"/>
              </a:rPr>
              <a:t>В мирное время рыжий пёс с проникновенными глазами стал киногероем, снявшись в фильме «Белый клык» по одноименному роману Джека Лондона (1946).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4149080"/>
            <a:ext cx="3588437" cy="24715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71717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8565537" cy="6408712"/>
          </a:xfrm>
        </p:spPr>
      </p:pic>
    </p:spTree>
    <p:extLst>
      <p:ext uri="{BB962C8B-B14F-4D97-AF65-F5344CB8AC3E}">
        <p14:creationId xmlns:p14="http://schemas.microsoft.com/office/powerpoint/2010/main" val="1740838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4530080" cy="16002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2. Немецкая овчарка Дина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lnSpc>
                <a:spcPts val="1560"/>
              </a:lnSpc>
              <a:spcAft>
                <a:spcPts val="1050"/>
              </a:spcAft>
              <a:buNone/>
            </a:pPr>
            <a:r>
              <a:rPr lang="ru-RU" dirty="0">
                <a:solidFill>
                  <a:srgbClr val="222222"/>
                </a:solidFill>
                <a:latin typeface="Roboto"/>
                <a:ea typeface="Times New Roman"/>
                <a:cs typeface="Times New Roman"/>
              </a:rPr>
              <a:t>Как и </a:t>
            </a:r>
            <a:r>
              <a:rPr lang="ru-RU" dirty="0" err="1">
                <a:solidFill>
                  <a:srgbClr val="222222"/>
                </a:solidFill>
                <a:latin typeface="Roboto"/>
                <a:ea typeface="Times New Roman"/>
                <a:cs typeface="Times New Roman"/>
              </a:rPr>
              <a:t>Джульбарс</a:t>
            </a:r>
            <a:r>
              <a:rPr lang="ru-RU" dirty="0">
                <a:solidFill>
                  <a:srgbClr val="222222"/>
                </a:solidFill>
                <a:latin typeface="Roboto"/>
                <a:ea typeface="Times New Roman"/>
                <a:cs typeface="Times New Roman"/>
              </a:rPr>
              <a:t>, Дина служила в 14-й штурмовой инженерно-саперной бригаде. В историю овчарка вошла как участница «рельсовой войны» в Белоруссии и первая в Красной Армии собака-диверсант. Дина прошла курс истребления танков в Центральной школе военного собаководства, после чего под руководством командира взвода дрессировщиков старшего лейтенанта 37-го отдельного инженерного батальона миноискателей Дины </a:t>
            </a:r>
            <a:r>
              <a:rPr lang="ru-RU" dirty="0" err="1">
                <a:solidFill>
                  <a:srgbClr val="222222"/>
                </a:solidFill>
                <a:latin typeface="Roboto"/>
                <a:ea typeface="Times New Roman"/>
                <a:cs typeface="Times New Roman"/>
              </a:rPr>
              <a:t>Волкац</a:t>
            </a:r>
            <a:r>
              <a:rPr lang="ru-RU" dirty="0">
                <a:solidFill>
                  <a:srgbClr val="222222"/>
                </a:solidFill>
                <a:latin typeface="Roboto"/>
                <a:ea typeface="Times New Roman"/>
                <a:cs typeface="Times New Roman"/>
              </a:rPr>
              <a:t> она освоила профессию минера и теорию диверсанта в батальоне собак-миноискателей.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pPr marL="0" indent="0">
              <a:lnSpc>
                <a:spcPts val="1560"/>
              </a:lnSpc>
              <a:spcAft>
                <a:spcPts val="1050"/>
              </a:spcAft>
              <a:buNone/>
            </a:pPr>
            <a:r>
              <a:rPr lang="ru-RU" dirty="0">
                <a:solidFill>
                  <a:srgbClr val="222222"/>
                </a:solidFill>
                <a:latin typeface="Roboto"/>
                <a:ea typeface="Times New Roman"/>
                <a:cs typeface="Times New Roman"/>
              </a:rPr>
              <a:t>Свои знания овчарка Дина успешно применяла на практике. 19 августа 1943 года она обезвредила немецкий эшелон на перегоне Полоцк – Дрисса. Собака выскочила на рельсы перед приближающимся пассажирским поездом с гитлеровскими офицерами, направляющимися в отпуск,  сбросила вьюк с зарядами, выдернула чеку капсюля-воспламенителя зубами и, прежде чем раздался взрыв, убежала в лес. Благодаря успешно выполненному заданию было уничтожено 10 вагонов противника и выведена из строя большая часть железной дороги. Позже овчарка Дина еще дважды участвовала в разминировании города Полоцка. Во время одной из операций в немецком госпитале собака нашла мину-сюрприз, запрятанную в матрасе.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0665" y="3952305"/>
            <a:ext cx="2466178" cy="290569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32182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1" y="332656"/>
            <a:ext cx="8709552" cy="6336704"/>
          </a:xfrm>
        </p:spPr>
      </p:pic>
    </p:spTree>
    <p:extLst>
      <p:ext uri="{BB962C8B-B14F-4D97-AF65-F5344CB8AC3E}">
        <p14:creationId xmlns:p14="http://schemas.microsoft.com/office/powerpoint/2010/main" val="464322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3593976" cy="1600200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/>
              <a:t>3. Шотландский колли Дик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lnSpc>
                <a:spcPts val="1560"/>
              </a:lnSpc>
              <a:spcAft>
                <a:spcPts val="1050"/>
              </a:spcAft>
            </a:pPr>
            <a:r>
              <a:rPr lang="ru-RU" dirty="0">
                <a:solidFill>
                  <a:srgbClr val="222222"/>
                </a:solidFill>
                <a:latin typeface="Roboto"/>
                <a:ea typeface="Times New Roman"/>
                <a:cs typeface="Times New Roman"/>
              </a:rPr>
              <a:t>Пса призвали на службу в августе 1941 года. Он мог быть санитаром или связистом, но в 1943 году Дик постиг минно-розыскное дело и попал во 2-й отдельный полк специальной службы «</a:t>
            </a:r>
            <a:r>
              <a:rPr lang="ru-RU" dirty="0" err="1">
                <a:solidFill>
                  <a:srgbClr val="222222"/>
                </a:solidFill>
                <a:latin typeface="Roboto"/>
                <a:ea typeface="Times New Roman"/>
                <a:cs typeface="Times New Roman"/>
              </a:rPr>
              <a:t>Келецкий</a:t>
            </a:r>
            <a:r>
              <a:rPr lang="ru-RU" dirty="0">
                <a:solidFill>
                  <a:srgbClr val="222222"/>
                </a:solidFill>
                <a:latin typeface="Roboto"/>
                <a:ea typeface="Times New Roman"/>
                <a:cs typeface="Times New Roman"/>
              </a:rPr>
              <a:t>», где и оставался до конца войны. Во время Великой Отечественной пёс обнаружил более 12 тысяч мин, принимая участие в разминировании Сталинграда, Лисичанска, Праги и других городов. На центральной улице Луги в подвале сгоревшего дома он нашел мину замедленного действия. Но, пожалуй, самый известный подвиг пса – найденный за час до взрыва в фундаменте Павловского дворца фугас весом 2,5 тонны с часовым механизмом. По окончании Великой Отечественной герой-миноискатель вернулся к хозяину и, несмотря на множественные ранения, был неоднократным победителем выставок собак. Пёс дожил до глубокой старости и был похоронен с воинскими почестями.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4077072"/>
            <a:ext cx="3299809" cy="256157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69376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737" y="188640"/>
            <a:ext cx="8545727" cy="6408712"/>
          </a:xfrm>
        </p:spPr>
      </p:pic>
    </p:spTree>
    <p:extLst>
      <p:ext uri="{BB962C8B-B14F-4D97-AF65-F5344CB8AC3E}">
        <p14:creationId xmlns:p14="http://schemas.microsoft.com/office/powerpoint/2010/main" val="2997471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67</TotalTime>
  <Words>1173</Words>
  <Application>Microsoft Office PowerPoint</Application>
  <PresentationFormat>Экран (4:3)</PresentationFormat>
  <Paragraphs>72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NewsPrint</vt:lpstr>
      <vt:lpstr>7 героев- собак  ВОВ И ТРЕЗОРКА</vt:lpstr>
      <vt:lpstr>План работы</vt:lpstr>
      <vt:lpstr>  Цель моего проекта</vt:lpstr>
      <vt:lpstr>1 . Немецкая овчарка Джульбарс</vt:lpstr>
      <vt:lpstr>Презентация PowerPoint</vt:lpstr>
      <vt:lpstr>2. Немецкая овчарка Дина</vt:lpstr>
      <vt:lpstr>Презентация PowerPoint</vt:lpstr>
      <vt:lpstr>3. Шотландский колли Дик</vt:lpstr>
      <vt:lpstr>Презентация PowerPoint</vt:lpstr>
      <vt:lpstr>4. Разведчик Джек</vt:lpstr>
      <vt:lpstr>Презентация PowerPoint</vt:lpstr>
      <vt:lpstr>5. Собака-санитар Мухтар</vt:lpstr>
      <vt:lpstr>Презентация PowerPoint</vt:lpstr>
      <vt:lpstr>6. Сторожевая овчарка Агай</vt:lpstr>
      <vt:lpstr>7. Пес Бульба</vt:lpstr>
      <vt:lpstr>Трезорка в блокаду спас 16 человек от голода</vt:lpstr>
      <vt:lpstr>Презентация PowerPoint</vt:lpstr>
      <vt:lpstr>ТРЕЗОРКА</vt:lpstr>
      <vt:lpstr>ИСПОЛЬЗОВАННАЯ ЛИТЕРАТУРА</vt:lpstr>
    </vt:vector>
  </TitlesOfParts>
  <Company>XTreme.ws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7 героев- собак  ВОВ</dc:title>
  <dc:creator>XTreme.ws</dc:creator>
  <cp:lastModifiedBy>XTreme.ws</cp:lastModifiedBy>
  <cp:revision>12</cp:revision>
  <cp:lastPrinted>2021-03-31T05:32:44Z</cp:lastPrinted>
  <dcterms:created xsi:type="dcterms:W3CDTF">2020-03-23T07:05:14Z</dcterms:created>
  <dcterms:modified xsi:type="dcterms:W3CDTF">2021-03-31T05:36:31Z</dcterms:modified>
</cp:coreProperties>
</file>